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ontserrat"/>
      <p:regular r:id="rId15"/>
    </p:embeddedFont>
    <p:embeddedFont>
      <p:font typeface="Montserrat"/>
      <p:regular r:id="rId16"/>
    </p:embeddedFont>
    <p:embeddedFont>
      <p:font typeface="Montserrat"/>
      <p:regular r:id="rId17"/>
    </p:embeddedFont>
    <p:embeddedFont>
      <p:font typeface="Montserrat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4-4.png>
</file>

<file path=ppt/media/image-4-5.png>
</file>

<file path=ppt/media/image-5-1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image" Target="../media/image-4-5.png"/><Relationship Id="rId6" Type="http://schemas.openxmlformats.org/officeDocument/2006/relationships/slideLayout" Target="../slideLayouts/slideLayout5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413522"/>
            <a:ext cx="74164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빅데이터&amp;클라우드 성능 평가 결과서 양식</a:t>
            </a:r>
            <a:endParaRPr lang="en-US" sz="4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431613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배경 및 목적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63798" y="3725108"/>
            <a:ext cx="615029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본 평가는 빅데이터 처리 및 클라우드 서비스의 성능을 객관적으로 분석하고, 성능 개선 방안을 도출하기 위한 목적으로 수행되었습니다. 성능 평가를 통해 시스템의 효율성과 안정성을 향상시키고, 최적화된 빅데이터&amp;클라우드 환경 구축을 목표로 합니다.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7623929" y="3725108"/>
            <a:ext cx="6150293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빅데이터&amp;클라우드 환경은 지속적으로 발전하고 있으며, 이에 따라 성능 평가는 시스템의 효율성을 극대화하고 사용자 경험을 개선하는 데 필수적인 요소입니다. 본 평가 결과는 향후 시스템 개발 및 운영에 필요한 의사 결정을 위한 중요한 정보로 활용될 것입니다.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753910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평가 대상 선정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50198" y="310300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6563558" y="3212306"/>
            <a:ext cx="12858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152323" y="3103007"/>
            <a:ext cx="278272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빅데이터 처리 플랫폼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152323" y="3601641"/>
            <a:ext cx="2782729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Hadoop, Spark, Flink 등 다양한 빅데이터 처리 플랫폼의 성능을 비교 분석합니다.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310300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9" name="Text 6"/>
          <p:cNvSpPr/>
          <p:nvPr/>
        </p:nvSpPr>
        <p:spPr>
          <a:xfrm>
            <a:off x="10361890" y="3212306"/>
            <a:ext cx="195263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83992" y="3103007"/>
            <a:ext cx="2782729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클라우드 서비스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83992" y="3601641"/>
            <a:ext cx="2782729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AWS, Azure, GCP 등 주요 클라우드 서비스 제공업체의 성능을 비교 평가합니다.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198" y="523660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/>
        </p:spPr>
      </p:sp>
      <p:sp>
        <p:nvSpPr>
          <p:cNvPr id="13" name="Text 10"/>
          <p:cNvSpPr/>
          <p:nvPr/>
        </p:nvSpPr>
        <p:spPr>
          <a:xfrm>
            <a:off x="6529864" y="5345906"/>
            <a:ext cx="19585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27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152323" y="5236607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데이터베이스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152323" y="5735241"/>
            <a:ext cx="6614279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관계형 데이터베이스, NoSQL 데이터베이스 등 다양한 데이터베이스의 성능을 평가합니다.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106091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평가 항목 선정</a:t>
            </a:r>
            <a:endParaRPr lang="en-US" sz="44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198" y="2177534"/>
            <a:ext cx="616982" cy="61698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198" y="304133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처리 속도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350198" y="3539966"/>
            <a:ext cx="3523059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데이터 처리 시간, 데이터 전송 속도, 응답 시간 등을 측정합니다.</a:t>
            </a:r>
            <a:endParaRPr lang="en-US" sz="19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3423" y="2177534"/>
            <a:ext cx="616982" cy="61698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43423" y="304133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확장성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0243423" y="3539966"/>
            <a:ext cx="3523178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데이터 양 증가에 따른 시스템 성능 변화를 분석합니다.</a:t>
            </a:r>
            <a:endParaRPr lang="en-US" sz="19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198" y="5020747"/>
            <a:ext cx="616982" cy="61698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50198" y="588454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보안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350198" y="6383179"/>
            <a:ext cx="3523059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데이터 보호, 시스템 보안, 암호화 등 보안 관련 성능을 평가합니다.</a:t>
            </a:r>
            <a:endParaRPr lang="en-US" sz="190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3423" y="5020747"/>
            <a:ext cx="616982" cy="61698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43423" y="588454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비용 효율성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243423" y="6383179"/>
            <a:ext cx="3523178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시스템 운영 및 유지보수 비용, 자원 사용 효율성 등을 분석합니다.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5463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1287" y="3361134"/>
            <a:ext cx="5008483" cy="626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spc="-39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평가 방법론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71287" y="5970389"/>
            <a:ext cx="13087826" cy="30480"/>
          </a:xfrm>
          <a:prstGeom prst="roundRect">
            <a:avLst>
              <a:gd name="adj" fmla="val 108454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3972878" y="5199102"/>
            <a:ext cx="30480" cy="771287"/>
          </a:xfrm>
          <a:prstGeom prst="roundRect">
            <a:avLst>
              <a:gd name="adj" fmla="val 108454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3740229" y="5722501"/>
            <a:ext cx="495776" cy="495776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3930729" y="5820132"/>
            <a:ext cx="114776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24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991553" y="4317683"/>
            <a:ext cx="5993249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성능 테스트 도구를 활용하여 시스템에 다양한 부하를 가하고 성능 지표를 측정합니다.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299841" y="5970389"/>
            <a:ext cx="30480" cy="771287"/>
          </a:xfrm>
          <a:prstGeom prst="roundRect">
            <a:avLst>
              <a:gd name="adj" fmla="val 108454"/>
            </a:avLst>
          </a:prstGeom>
          <a:solidFill>
            <a:srgbClr val="D8D4D4"/>
          </a:solidFill>
          <a:ln/>
        </p:spPr>
      </p:sp>
      <p:sp>
        <p:nvSpPr>
          <p:cNvPr id="10" name="Shape 7"/>
          <p:cNvSpPr/>
          <p:nvPr/>
        </p:nvSpPr>
        <p:spPr>
          <a:xfrm>
            <a:off x="7067193" y="5722501"/>
            <a:ext cx="495776" cy="495776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7227927" y="5820132"/>
            <a:ext cx="174308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24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350" dirty="0"/>
          </a:p>
        </p:txBody>
      </p:sp>
      <p:sp>
        <p:nvSpPr>
          <p:cNvPr id="12" name="Text 9"/>
          <p:cNvSpPr/>
          <p:nvPr/>
        </p:nvSpPr>
        <p:spPr>
          <a:xfrm>
            <a:off x="4318516" y="6962061"/>
            <a:ext cx="5993249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실제 데이터를 사용하여 시스템의 성능을 평가하고, 시스템의 실제 환경에서의 성능을 파악합니다.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0626923" y="5199102"/>
            <a:ext cx="30480" cy="771287"/>
          </a:xfrm>
          <a:prstGeom prst="roundRect">
            <a:avLst>
              <a:gd name="adj" fmla="val 108454"/>
            </a:avLst>
          </a:prstGeom>
          <a:solidFill>
            <a:srgbClr val="D8D4D4"/>
          </a:solidFill>
          <a:ln/>
        </p:spPr>
      </p:sp>
      <p:sp>
        <p:nvSpPr>
          <p:cNvPr id="14" name="Shape 11"/>
          <p:cNvSpPr/>
          <p:nvPr/>
        </p:nvSpPr>
        <p:spPr>
          <a:xfrm>
            <a:off x="10394275" y="5722501"/>
            <a:ext cx="495776" cy="495776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5" name="Text 12"/>
          <p:cNvSpPr/>
          <p:nvPr/>
        </p:nvSpPr>
        <p:spPr>
          <a:xfrm>
            <a:off x="10554652" y="5820132"/>
            <a:ext cx="174903" cy="3005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2350" b="1" spc="-24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350" dirty="0"/>
          </a:p>
        </p:txBody>
      </p:sp>
      <p:sp>
        <p:nvSpPr>
          <p:cNvPr id="16" name="Text 13"/>
          <p:cNvSpPr/>
          <p:nvPr/>
        </p:nvSpPr>
        <p:spPr>
          <a:xfrm>
            <a:off x="7645598" y="4317683"/>
            <a:ext cx="5993249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평가 결과를 분석하고 시스템의 장단점을 파악하여 개선 방안을 도출합니다.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2617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3310" y="3486626"/>
            <a:ext cx="4956810" cy="619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50"/>
              </a:lnSpc>
              <a:buNone/>
            </a:pPr>
            <a:r>
              <a:rPr lang="en-US" sz="3900" b="1" spc="-39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성능 평가 결과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763310" y="4433173"/>
            <a:ext cx="13103781" cy="3035856"/>
          </a:xfrm>
          <a:prstGeom prst="roundRect">
            <a:avLst>
              <a:gd name="adj" fmla="val 107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70930" y="4440793"/>
            <a:ext cx="13087231" cy="6041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90243" y="4579263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평가 항목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5356027" y="4579263"/>
            <a:ext cx="391834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결과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9718000" y="4579263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평가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770930" y="5044916"/>
            <a:ext cx="13087231" cy="6041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990243" y="5183386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처리 속도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5356027" y="5183386"/>
            <a:ext cx="391834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100,000건/초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9718000" y="5183386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우수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70930" y="5649039"/>
            <a:ext cx="13087231" cy="6041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990243" y="5787509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확장성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5356027" y="5787509"/>
            <a:ext cx="391834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데이터 양 증가에 따라 선형적으로 성능 향상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9718000" y="5787509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우수</a:t>
            </a:r>
            <a:endParaRPr lang="en-US" sz="1700" dirty="0"/>
          </a:p>
        </p:txBody>
      </p:sp>
      <p:sp>
        <p:nvSpPr>
          <p:cNvPr id="17" name="Shape 14"/>
          <p:cNvSpPr/>
          <p:nvPr/>
        </p:nvSpPr>
        <p:spPr>
          <a:xfrm>
            <a:off x="770930" y="6253163"/>
            <a:ext cx="13087231" cy="60412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990243" y="6391632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보안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5356027" y="6391632"/>
            <a:ext cx="391834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암호화 및 접근 제어 기능 구현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9718000" y="6391632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우수</a:t>
            </a:r>
            <a:endParaRPr lang="en-US" sz="1700" dirty="0"/>
          </a:p>
        </p:txBody>
      </p:sp>
      <p:sp>
        <p:nvSpPr>
          <p:cNvPr id="21" name="Shape 18"/>
          <p:cNvSpPr/>
          <p:nvPr/>
        </p:nvSpPr>
        <p:spPr>
          <a:xfrm>
            <a:off x="770930" y="6857286"/>
            <a:ext cx="13087231" cy="60412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990243" y="6995755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비용 효율성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5356027" y="6995755"/>
            <a:ext cx="391834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경쟁 서비스 대비 20% 저렴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9718000" y="6995755"/>
            <a:ext cx="392215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r>
              <a:rPr lang="en-US" sz="17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우수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7697" y="668774"/>
            <a:ext cx="5527834" cy="6909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5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분석 및 시사점</a:t>
            </a:r>
            <a:endParaRPr lang="en-US" sz="43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7697" y="1724501"/>
            <a:ext cx="1216104" cy="19457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18609" y="1967627"/>
            <a:ext cx="5860494" cy="1094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빅데이터 처리 플랫폼은 높은 처리 속도와 확장성을 보여주었으며, 데이터 보안 기능 또한 우수한 수준으로 평가되었습니다.</a:t>
            </a:r>
            <a:endParaRPr lang="en-US" sz="19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697" y="3670221"/>
            <a:ext cx="1216104" cy="1945719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918609" y="3913346"/>
            <a:ext cx="5860494" cy="7296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클라우드 서비스는 다양한 기능과 편의성을 제공하며, 비용 효율성이 뛰어나다는 장점을 가지고 있습니다.</a:t>
            </a:r>
            <a:endParaRPr lang="en-US" sz="1900" dirty="0"/>
          </a:p>
        </p:txBody>
      </p:sp>
      <p:pic>
        <p:nvPicPr>
          <p:cNvPr id="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7697" y="5615940"/>
            <a:ext cx="1216104" cy="1945719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7918609" y="5859066"/>
            <a:ext cx="5860494" cy="10944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성능 평가 결과를 바탕으로 시스템 개선 및 최적화를 위한 방향을 제시하고, 빅데이터&amp;클라우드 환경의 효율성을 더욱 높일 수 있습니다.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856774"/>
            <a:ext cx="560974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44" kern="0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향후 발전 방향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4902" y="2051685"/>
            <a:ext cx="2128957" cy="173259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30385" y="2909530"/>
            <a:ext cx="117872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2400" b="1" spc="-24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400675" y="248352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지속적인 성능 개선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400675" y="2982158"/>
            <a:ext cx="7590711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시스템 성능 모니터링 및 분석을 통해 지속적인 개선 노력을 기울여야 합니다.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15533" y="3799880"/>
            <a:ext cx="8489394" cy="15240"/>
          </a:xfrm>
          <a:prstGeom prst="roundRect">
            <a:avLst>
              <a:gd name="adj" fmla="val 242945"/>
            </a:avLst>
          </a:prstGeom>
          <a:solidFill>
            <a:srgbClr val="D8D4D4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483" y="3845957"/>
            <a:ext cx="4257913" cy="173259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99905" y="4480917"/>
            <a:ext cx="178951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2400" b="1" spc="-24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6465213" y="4092773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최신 기술 적용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65213" y="4591407"/>
            <a:ext cx="7054572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빅데이터&amp;클라우드 기술의 발전을 지속적으로 모니터링하고 최신 기술을 적용해야 합니다.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6280071" y="5594152"/>
            <a:ext cx="7424857" cy="15240"/>
          </a:xfrm>
          <a:prstGeom prst="roundRect">
            <a:avLst>
              <a:gd name="adj" fmla="val 242945"/>
            </a:avLst>
          </a:prstGeom>
          <a:solidFill>
            <a:srgbClr val="D8D4D4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945" y="5640229"/>
            <a:ext cx="6386870" cy="173259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99548" y="6275189"/>
            <a:ext cx="179546" cy="462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600"/>
              </a:lnSpc>
              <a:buNone/>
            </a:pPr>
            <a:r>
              <a:rPr lang="en-US" sz="2400" b="1" spc="-24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0"/>
          <p:cNvSpPr/>
          <p:nvPr/>
        </p:nvSpPr>
        <p:spPr>
          <a:xfrm>
            <a:off x="7529632" y="5887045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22" kern="0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데이터 보안 강화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29632" y="6385679"/>
            <a:ext cx="599015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데이터 보안 기술을 강화하고, 데이터 유출 및 해킹 위험을 최소화해야 합니다.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2024-12-18T07:02:29Z</dcterms:created>
  <dcterms:modified xsi:type="dcterms:W3CDTF">2024-12-18T07:02:29Z</dcterms:modified>
</cp:coreProperties>
</file>